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9" r:id="rId4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8886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1"/>
    <p:restoredTop sz="94681"/>
  </p:normalViewPr>
  <p:slideViewPr>
    <p:cSldViewPr snapToGrid="0" snapToObjects="1">
      <p:cViewPr>
        <p:scale>
          <a:sx n="70" d="100"/>
          <a:sy n="70" d="100"/>
        </p:scale>
        <p:origin x="1066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10723DF-4552-7945-8E9E-C42C8A4B0F3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4A71684D-26EA-A340-9CFF-E6B660E561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116861C3-C49C-1A42-8085-65B4E16F44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ECF19-3A3A-B943-B11C-69678969D17C}" type="datetimeFigureOut">
              <a:rPr lang="de-DE" smtClean="0"/>
              <a:t>25.03.2022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24DACD18-7520-8C41-933F-A917A5EE86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93B0F52-1C74-AC4F-895C-9BC20A0A57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71B0E-AA13-6547-B88C-1CBE6AA18801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408512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87052CF-EBEA-9145-B396-99F99B875D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A764296B-D324-A241-BB9C-A8846E0D3DD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A298CA62-2E96-9844-9B28-0D4961C01E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ECF19-3A3A-B943-B11C-69678969D17C}" type="datetimeFigureOut">
              <a:rPr lang="de-DE" smtClean="0"/>
              <a:t>25.03.2022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DAF45178-4CD6-674D-85D8-D769CBE114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360F40D-7EDE-114F-A345-6CAA724E07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71B0E-AA13-6547-B88C-1CBE6AA18801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809920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C3876536-D61F-574F-996C-F9802964D0E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AC23578A-1021-9444-9D2B-6FC04A49F25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80DAA668-C59D-C34C-B15D-E2FAC07F05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ECF19-3A3A-B943-B11C-69678969D17C}" type="datetimeFigureOut">
              <a:rPr lang="de-DE" smtClean="0"/>
              <a:t>25.03.2022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CA3C4EAE-466D-A240-9369-170AB58D5E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52A0686-AB39-424E-89F9-A481112A15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71B0E-AA13-6547-B88C-1CBE6AA18801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375364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54AFB1D-E413-1C40-A835-170D1135BF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AD82774C-2738-E34E-90D2-089470052E7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1E9CCFF5-9913-3B4B-89B8-2E8CF6C0B7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ECF19-3A3A-B943-B11C-69678969D17C}" type="datetimeFigureOut">
              <a:rPr lang="de-DE" smtClean="0"/>
              <a:t>25.03.2022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6C6B9D2B-FA13-EC4A-8B74-077449B09C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39E69A4E-27CE-7542-BE1C-6D7FF76662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71B0E-AA13-6547-B88C-1CBE6AA18801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247060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2CD3D7B-0508-2945-9BCA-345748A5B4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AE15A52A-F31C-704A-90EE-0AB27588C47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CBA587A5-6592-BF47-8171-492922B651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ECF19-3A3A-B943-B11C-69678969D17C}" type="datetimeFigureOut">
              <a:rPr lang="de-DE" smtClean="0"/>
              <a:t>25.03.2022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BCF3DCCB-BF8E-D947-8FED-4422C57F82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C8124AD6-72FE-9443-B7FE-17FFBC3EC5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71B0E-AA13-6547-B88C-1CBE6AA18801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921000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8268AD3-1897-7443-939D-A07EC72D0E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331CA9F9-BC5F-2B44-A1D3-9D1E0554EEE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23C40008-FC6D-B54D-B640-7BE907187BE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DAB2CBEF-A311-3240-9978-13AE24D869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ECF19-3A3A-B943-B11C-69678969D17C}" type="datetimeFigureOut">
              <a:rPr lang="de-DE" smtClean="0"/>
              <a:t>25.03.2022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BA1F8FCF-5BE3-3D46-B2DE-97FF4C8053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A3A9B399-6B29-B540-883E-0BEE082139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71B0E-AA13-6547-B88C-1CBE6AA18801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715371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407723F-F520-4E42-A8E6-B2F80DA5B0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AA1116BD-85A9-AF47-9ACB-907292C5756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EF1C1B64-8FDE-9D49-846A-682789BBB15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0724CC36-5EBF-7447-B258-76A01E122D4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10A94B0A-99A6-824D-A569-BEDD568C2B7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96CA69C7-ED01-E847-929C-EB1FBAB246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ECF19-3A3A-B943-B11C-69678969D17C}" type="datetimeFigureOut">
              <a:rPr lang="de-DE" smtClean="0"/>
              <a:t>25.03.2022</a:t>
            </a:fld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736F73AD-3A6A-7449-806E-4A184EFF70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FCB92F20-88F9-4544-B9B0-F969DFF628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71B0E-AA13-6547-B88C-1CBE6AA18801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344680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C462363-3105-7749-8F68-2F6526DB7E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67D97E8D-3F07-9B44-9053-B9ADAA4975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ECF19-3A3A-B943-B11C-69678969D17C}" type="datetimeFigureOut">
              <a:rPr lang="de-DE" smtClean="0"/>
              <a:t>25.03.2022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79F15DBE-4885-AB4C-8408-2B2E975219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36A6BC67-F946-1946-A846-859F03FEF5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71B0E-AA13-6547-B88C-1CBE6AA18801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82921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1457BEB6-684A-FC41-8137-2D56B8B356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ECF19-3A3A-B943-B11C-69678969D17C}" type="datetimeFigureOut">
              <a:rPr lang="de-DE" smtClean="0"/>
              <a:t>25.03.2022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6E1CEB3F-686D-2D4B-A3A0-E7EDF5E489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48D43A19-35C6-6C42-91F4-5C62467419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71B0E-AA13-6547-B88C-1CBE6AA18801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574487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CFA9E5C-7C8C-A840-9E17-775D09286F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1061A663-595B-4749-A184-97DFDA6B25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781C9507-62AC-3641-9F01-C5A3F94C165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B9E7155E-D03E-4F4B-86CB-EC7EC38B1C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ECF19-3A3A-B943-B11C-69678969D17C}" type="datetimeFigureOut">
              <a:rPr lang="de-DE" smtClean="0"/>
              <a:t>25.03.2022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6CD13F3B-EF9B-ED41-9239-737FCCF3F4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22463F35-BAE8-DB42-84AB-ED6720C2D2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71B0E-AA13-6547-B88C-1CBE6AA18801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015148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37A993A-1783-1D4C-917B-1DCE2D8805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482132C6-32B0-EA4E-A446-7D686A6743E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5042DD5B-B87F-4948-ACE5-7E62C367CEF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9D076A75-6412-3E4F-8CE8-4BB4F29D0E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ECF19-3A3A-B943-B11C-69678969D17C}" type="datetimeFigureOut">
              <a:rPr lang="de-DE" smtClean="0"/>
              <a:t>25.03.2022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740B3ADB-0969-EC4F-87C7-14FD39B918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D0EA7875-BB18-6944-8039-A571158D92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71B0E-AA13-6547-B88C-1CBE6AA18801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285982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891EADF5-2735-4448-8133-309AA6CC8A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45F639DB-7061-034F-BB01-F34FC781A08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B11A7A8C-5F04-5E4D-8D27-519634606FF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CECF19-3A3A-B943-B11C-69678969D17C}" type="datetimeFigureOut">
              <a:rPr lang="de-DE" smtClean="0"/>
              <a:t>25.03.2022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6F29FF69-BA16-0445-B662-0CAF7A9C989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00D9529-0CE2-114F-B86C-63E5BD51619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371B0E-AA13-6547-B88C-1CBE6AA18801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242161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nhaltsplatzhalter 6">
            <a:extLst>
              <a:ext uri="{FF2B5EF4-FFF2-40B4-BE49-F238E27FC236}">
                <a16:creationId xmlns:a16="http://schemas.microsoft.com/office/drawing/2014/main" id="{5D1AEFBB-1E65-264B-AE3C-6906B95E5B3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498593" y="12879"/>
            <a:ext cx="9693407" cy="6858000"/>
          </a:xfrm>
        </p:spPr>
      </p:pic>
      <p:sp>
        <p:nvSpPr>
          <p:cNvPr id="4" name="Titel 3">
            <a:extLst>
              <a:ext uri="{FF2B5EF4-FFF2-40B4-BE49-F238E27FC236}">
                <a16:creationId xmlns:a16="http://schemas.microsoft.com/office/drawing/2014/main" id="{209C377F-B2F6-B441-8CA4-77C1E779A5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52566" y="679453"/>
            <a:ext cx="10515600" cy="1325563"/>
          </a:xfrm>
        </p:spPr>
        <p:txBody>
          <a:bodyPr>
            <a:normAutofit/>
          </a:bodyPr>
          <a:lstStyle/>
          <a:p>
            <a:r>
              <a:rPr lang="hu-HU" b="1" dirty="0">
                <a:solidFill>
                  <a:srgbClr val="288868"/>
                </a:solidFill>
                <a:latin typeface="Roboto Condensed" panose="02000000000000000000" pitchFamily="2" charset="0"/>
                <a:ea typeface="Roboto Condensed" panose="02000000000000000000" pitchFamily="2" charset="0"/>
              </a:rPr>
              <a:t>Szituáció - Robot komornyik</a:t>
            </a:r>
            <a:endParaRPr lang="de-DE" dirty="0">
              <a:solidFill>
                <a:srgbClr val="288868"/>
              </a:solidFill>
              <a:latin typeface="Roboto Condensed" panose="02000000000000000000" pitchFamily="2" charset="0"/>
              <a:ea typeface="Roboto Condensed" panose="02000000000000000000" pitchFamily="2" charset="0"/>
            </a:endParaRP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8B9ECA8E-6DD4-1C4D-9FB1-9DD8825D57F2}"/>
              </a:ext>
            </a:extLst>
          </p:cNvPr>
          <p:cNvSpPr txBox="1"/>
          <p:nvPr/>
        </p:nvSpPr>
        <p:spPr>
          <a:xfrm>
            <a:off x="838200" y="1970267"/>
            <a:ext cx="9148763" cy="5837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hu-HU" sz="2800" dirty="0">
                <a:latin typeface="Roboto Condensed" panose="02000000000000000000" pitchFamily="2" charset="0"/>
                <a:ea typeface="Roboto Condensed" panose="02000000000000000000" pitchFamily="2" charset="0"/>
              </a:rPr>
              <a:t>Mindent képes megcsinálni, amit egy ember.</a:t>
            </a:r>
            <a:endParaRPr lang="de-AT" sz="2800" dirty="0">
              <a:latin typeface="Roboto Condensed" panose="02000000000000000000" pitchFamily="2" charset="0"/>
              <a:ea typeface="Roboto Condensed" panose="02000000000000000000" pitchFamily="2" charset="0"/>
            </a:endParaRPr>
          </a:p>
          <a:p>
            <a:pPr lvl="1" fontAlgn="base">
              <a:lnSpc>
                <a:spcPct val="150000"/>
              </a:lnSpc>
            </a:pPr>
            <a:r>
              <a:rPr lang="hu-HU" sz="2800" dirty="0">
                <a:latin typeface="Roboto Condensed" panose="02000000000000000000" pitchFamily="2" charset="0"/>
                <a:ea typeface="Roboto Condensed" panose="02000000000000000000" pitchFamily="2" charset="0"/>
              </a:rPr>
              <a:t>Segít a házimunkában, házi feladatban, kertészkedésben ...</a:t>
            </a:r>
          </a:p>
          <a:p>
            <a:pPr marL="285750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hu-HU" sz="2800" dirty="0">
                <a:latin typeface="Roboto Condensed" panose="02000000000000000000" pitchFamily="2" charset="0"/>
                <a:ea typeface="Roboto Condensed" panose="02000000000000000000" pitchFamily="2" charset="0"/>
              </a:rPr>
              <a:t>Te vagy a tulajdonosa / gazdája.</a:t>
            </a:r>
            <a:endParaRPr lang="de-AT" sz="2800" dirty="0">
              <a:latin typeface="Roboto Condensed" panose="02000000000000000000" pitchFamily="2" charset="0"/>
              <a:ea typeface="Roboto Condensed" panose="02000000000000000000" pitchFamily="2" charset="0"/>
            </a:endParaRPr>
          </a:p>
          <a:p>
            <a:pPr marL="285750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hu-HU" sz="2800" dirty="0">
                <a:latin typeface="Roboto Condensed" panose="02000000000000000000" pitchFamily="2" charset="0"/>
                <a:ea typeface="Roboto Condensed" panose="02000000000000000000" pitchFamily="2" charset="0"/>
              </a:rPr>
              <a:t>Önállóan reagál követve az utasításaidat.</a:t>
            </a:r>
            <a:endParaRPr lang="de-AT" sz="2800" dirty="0">
              <a:latin typeface="Roboto Condensed" panose="02000000000000000000" pitchFamily="2" charset="0"/>
              <a:ea typeface="Roboto Condensed" panose="02000000000000000000" pitchFamily="2" charset="0"/>
            </a:endParaRPr>
          </a:p>
          <a:p>
            <a:pPr marL="285750" indent="-285750" fontAlgn="base">
              <a:lnSpc>
                <a:spcPct val="150000"/>
              </a:lnSpc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hu-HU" sz="2800" b="1" dirty="0">
                <a:solidFill>
                  <a:srgbClr val="288868"/>
                </a:solidFill>
                <a:latin typeface="Roboto Condensed" panose="02000000000000000000" pitchFamily="2" charset="0"/>
                <a:ea typeface="Roboto Condensed" panose="02000000000000000000" pitchFamily="2" charset="0"/>
              </a:rPr>
              <a:t>Szabályokra van szüksége a viselkedéséhez ...</a:t>
            </a:r>
          </a:p>
          <a:p>
            <a:pPr>
              <a:lnSpc>
                <a:spcPct val="150000"/>
              </a:lnSpc>
            </a:pPr>
            <a:r>
              <a:rPr lang="de-AT" sz="2800" dirty="0">
                <a:latin typeface="Roboto Condensed" panose="02000000000000000000" pitchFamily="2" charset="0"/>
                <a:ea typeface="Roboto Condensed" panose="02000000000000000000" pitchFamily="2" charset="0"/>
              </a:rPr>
              <a:t>… </a:t>
            </a:r>
            <a:r>
              <a:rPr lang="hu-HU" sz="2800" dirty="0">
                <a:latin typeface="Roboto Condensed" panose="02000000000000000000" pitchFamily="2" charset="0"/>
                <a:ea typeface="Roboto Condensed" panose="02000000000000000000" pitchFamily="2" charset="0"/>
              </a:rPr>
              <a:t>hogy ne csináljon véletlenül semmi rosszat vagy </a:t>
            </a:r>
            <a:r>
              <a:rPr lang="hu-HU" sz="2800" dirty="0" err="1">
                <a:latin typeface="Roboto Condensed" panose="02000000000000000000" pitchFamily="2" charset="0"/>
                <a:ea typeface="Roboto Condensed" panose="02000000000000000000" pitchFamily="2" charset="0"/>
              </a:rPr>
              <a:t>károsat</a:t>
            </a:r>
            <a:r>
              <a:rPr lang="hu-HU" sz="2800" dirty="0">
                <a:latin typeface="Roboto Condensed" panose="02000000000000000000" pitchFamily="2" charset="0"/>
                <a:ea typeface="Roboto Condensed" panose="02000000000000000000" pitchFamily="2" charset="0"/>
              </a:rPr>
              <a:t>.</a:t>
            </a:r>
          </a:p>
          <a:p>
            <a:pPr>
              <a:lnSpc>
                <a:spcPct val="150000"/>
              </a:lnSpc>
            </a:pPr>
            <a:endParaRPr lang="de-AT" sz="2800" b="0" dirty="0">
              <a:effectLst/>
              <a:latin typeface="Roboto Condensed" panose="02000000000000000000" pitchFamily="2" charset="0"/>
              <a:ea typeface="Roboto Condensed" panose="02000000000000000000" pitchFamily="2" charset="0"/>
            </a:endParaRPr>
          </a:p>
          <a:p>
            <a:pPr>
              <a:lnSpc>
                <a:spcPct val="150000"/>
              </a:lnSpc>
            </a:pPr>
            <a:br>
              <a:rPr lang="de-AT" sz="2800" dirty="0">
                <a:latin typeface="Roboto Condensed" panose="02000000000000000000" pitchFamily="2" charset="0"/>
                <a:ea typeface="Roboto Condensed" panose="02000000000000000000" pitchFamily="2" charset="0"/>
              </a:rPr>
            </a:br>
            <a:endParaRPr lang="de-DE" sz="2800" dirty="0">
              <a:latin typeface="Roboto Condensed" panose="02000000000000000000" pitchFamily="2" charset="0"/>
              <a:ea typeface="Roboto Condensed" panose="02000000000000000000" pitchFamily="2" charset="0"/>
            </a:endParaRPr>
          </a:p>
        </p:txBody>
      </p:sp>
      <p:pic>
        <p:nvPicPr>
          <p:cNvPr id="11" name="Grafik 10" descr="Ein Bild, das Text enthält.&#10;&#10;Automatisch generierte Beschreibung">
            <a:extLst>
              <a:ext uri="{FF2B5EF4-FFF2-40B4-BE49-F238E27FC236}">
                <a16:creationId xmlns:a16="http://schemas.microsoft.com/office/drawing/2014/main" id="{2AC40537-37F2-B74F-B43E-4AD3A858424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7996" y="123828"/>
            <a:ext cx="1262195" cy="8707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44759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nhaltsplatzhalter 6">
            <a:extLst>
              <a:ext uri="{FF2B5EF4-FFF2-40B4-BE49-F238E27FC236}">
                <a16:creationId xmlns:a16="http://schemas.microsoft.com/office/drawing/2014/main" id="{5D1AEFBB-1E65-264B-AE3C-6906B95E5B3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498593" y="12879"/>
            <a:ext cx="9693407" cy="6858000"/>
          </a:xfrm>
        </p:spPr>
      </p:pic>
      <p:pic>
        <p:nvPicPr>
          <p:cNvPr id="5" name="Grafik 4" descr="Ein Bild, das Text enthält.&#10;&#10;Automatisch generierte Beschreibung">
            <a:extLst>
              <a:ext uri="{FF2B5EF4-FFF2-40B4-BE49-F238E27FC236}">
                <a16:creationId xmlns:a16="http://schemas.microsoft.com/office/drawing/2014/main" id="{AC6FDBC6-2A10-644F-84E8-24E8915A60C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7996" y="123828"/>
            <a:ext cx="1262195" cy="870712"/>
          </a:xfrm>
          <a:prstGeom prst="rect">
            <a:avLst/>
          </a:prstGeom>
        </p:spPr>
      </p:pic>
      <p:sp>
        <p:nvSpPr>
          <p:cNvPr id="8" name="Titel 3">
            <a:extLst>
              <a:ext uri="{FF2B5EF4-FFF2-40B4-BE49-F238E27FC236}">
                <a16:creationId xmlns:a16="http://schemas.microsoft.com/office/drawing/2014/main" id="{4DD26266-A6B9-4EA8-9309-F3555248FA0C}"/>
              </a:ext>
            </a:extLst>
          </p:cNvPr>
          <p:cNvSpPr txBox="1">
            <a:spLocks/>
          </p:cNvSpPr>
          <p:nvPr/>
        </p:nvSpPr>
        <p:spPr>
          <a:xfrm>
            <a:off x="1452566" y="679453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hu-HU" b="1" dirty="0">
                <a:solidFill>
                  <a:srgbClr val="288868"/>
                </a:solidFill>
                <a:latin typeface="Roboto Condensed" panose="02000000000000000000" pitchFamily="2" charset="0"/>
                <a:ea typeface="Roboto Condensed" panose="02000000000000000000" pitchFamily="2" charset="0"/>
              </a:rPr>
              <a:t>Irányadó kérdések</a:t>
            </a:r>
            <a:endParaRPr lang="de-DE" b="1" dirty="0">
              <a:solidFill>
                <a:srgbClr val="288868"/>
              </a:solidFill>
              <a:latin typeface="Roboto Condensed" panose="02000000000000000000" pitchFamily="2" charset="0"/>
              <a:ea typeface="Roboto Condensed" panose="02000000000000000000" pitchFamily="2" charset="0"/>
            </a:endParaRP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CD41687E-C4B9-4F2D-9DEE-670F244485BE}"/>
              </a:ext>
            </a:extLst>
          </p:cNvPr>
          <p:cNvSpPr txBox="1"/>
          <p:nvPr/>
        </p:nvSpPr>
        <p:spPr>
          <a:xfrm>
            <a:off x="838200" y="1970267"/>
            <a:ext cx="9148763" cy="64838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hu-HU" sz="2800" b="1" dirty="0">
                <a:latin typeface="Roboto Condensed" panose="02000000000000000000" pitchFamily="2" charset="0"/>
                <a:ea typeface="Roboto Condensed" panose="02000000000000000000" pitchFamily="2" charset="0"/>
              </a:rPr>
              <a:t>Szabad-e engedni egy robotnak, hogy...</a:t>
            </a:r>
          </a:p>
          <a:p>
            <a:pPr>
              <a:lnSpc>
                <a:spcPct val="150000"/>
              </a:lnSpc>
            </a:pPr>
            <a:r>
              <a:rPr lang="de-AT" sz="2800" dirty="0">
                <a:latin typeface="Roboto Condensed" panose="02000000000000000000" pitchFamily="2" charset="0"/>
                <a:ea typeface="Roboto Condensed" panose="02000000000000000000" pitchFamily="2" charset="0"/>
              </a:rPr>
              <a:t>… </a:t>
            </a:r>
            <a:r>
              <a:rPr lang="hu-HU" sz="2800" b="1" dirty="0">
                <a:latin typeface="Roboto Condensed" panose="02000000000000000000" pitchFamily="2" charset="0"/>
                <a:ea typeface="Roboto Condensed" panose="02000000000000000000" pitchFamily="2" charset="0"/>
              </a:rPr>
              <a:t>segítsen</a:t>
            </a:r>
            <a:r>
              <a:rPr lang="hu-HU" sz="2800" dirty="0">
                <a:latin typeface="Roboto Condensed" panose="02000000000000000000" pitchFamily="2" charset="0"/>
                <a:ea typeface="Roboto Condensed" panose="02000000000000000000" pitchFamily="2" charset="0"/>
              </a:rPr>
              <a:t> a </a:t>
            </a:r>
            <a:r>
              <a:rPr lang="hu-HU" sz="2800" b="1" dirty="0">
                <a:latin typeface="Roboto Condensed" panose="02000000000000000000" pitchFamily="2" charset="0"/>
                <a:ea typeface="Roboto Condensed" panose="02000000000000000000" pitchFamily="2" charset="0"/>
              </a:rPr>
              <a:t>házidban</a:t>
            </a:r>
            <a:r>
              <a:rPr lang="hu-HU" sz="2800" dirty="0">
                <a:latin typeface="Roboto Condensed" panose="02000000000000000000" pitchFamily="2" charset="0"/>
                <a:ea typeface="Roboto Condensed" panose="02000000000000000000" pitchFamily="2" charset="0"/>
              </a:rPr>
              <a:t>?</a:t>
            </a:r>
          </a:p>
          <a:p>
            <a:pPr>
              <a:lnSpc>
                <a:spcPct val="150000"/>
              </a:lnSpc>
            </a:pPr>
            <a:r>
              <a:rPr lang="de-AT" sz="2800" dirty="0">
                <a:latin typeface="Roboto Condensed" panose="02000000000000000000" pitchFamily="2" charset="0"/>
                <a:ea typeface="Roboto Condensed" panose="02000000000000000000" pitchFamily="2" charset="0"/>
              </a:rPr>
              <a:t>… </a:t>
            </a:r>
            <a:r>
              <a:rPr lang="hu-HU" sz="2800" b="1" dirty="0">
                <a:latin typeface="Roboto Condensed" panose="02000000000000000000" pitchFamily="2" charset="0"/>
                <a:ea typeface="Roboto Condensed" panose="02000000000000000000" pitchFamily="2" charset="0"/>
              </a:rPr>
              <a:t>megvédjen </a:t>
            </a:r>
            <a:r>
              <a:rPr lang="hu-HU" sz="2800" dirty="0">
                <a:latin typeface="Roboto Condensed" panose="02000000000000000000" pitchFamily="2" charset="0"/>
                <a:ea typeface="Roboto Condensed" panose="02000000000000000000" pitchFamily="2" charset="0"/>
              </a:rPr>
              <a:t>a betolakodóktól?</a:t>
            </a:r>
            <a:endParaRPr lang="de-AT" sz="2800" dirty="0">
              <a:latin typeface="Roboto Condensed" panose="02000000000000000000" pitchFamily="2" charset="0"/>
              <a:ea typeface="Roboto Condensed" panose="02000000000000000000" pitchFamily="2" charset="0"/>
            </a:endParaRPr>
          </a:p>
          <a:p>
            <a:pPr>
              <a:lnSpc>
                <a:spcPct val="150000"/>
              </a:lnSpc>
            </a:pPr>
            <a:r>
              <a:rPr lang="de-AT" sz="2800" dirty="0">
                <a:latin typeface="Roboto Condensed" panose="02000000000000000000" pitchFamily="2" charset="0"/>
                <a:ea typeface="Roboto Condensed" panose="02000000000000000000" pitchFamily="2" charset="0"/>
              </a:rPr>
              <a:t>…</a:t>
            </a:r>
            <a:r>
              <a:rPr lang="hu-HU" sz="2800" dirty="0">
                <a:latin typeface="Roboto Condensed" panose="02000000000000000000" pitchFamily="2" charset="0"/>
                <a:ea typeface="Roboto Condensed" panose="02000000000000000000" pitchFamily="2" charset="0"/>
              </a:rPr>
              <a:t> </a:t>
            </a:r>
            <a:r>
              <a:rPr lang="hu-HU" sz="2800" b="1" dirty="0">
                <a:latin typeface="Roboto Condensed" panose="02000000000000000000" pitchFamily="2" charset="0"/>
                <a:ea typeface="Roboto Condensed" panose="02000000000000000000" pitchFamily="2" charset="0"/>
              </a:rPr>
              <a:t>aktiválja magát </a:t>
            </a:r>
            <a:r>
              <a:rPr lang="hu-HU" sz="2800" dirty="0">
                <a:latin typeface="Roboto Condensed" panose="02000000000000000000" pitchFamily="2" charset="0"/>
                <a:ea typeface="Roboto Condensed" panose="02000000000000000000" pitchFamily="2" charset="0"/>
              </a:rPr>
              <a:t>vészhelyzet esetén?</a:t>
            </a:r>
          </a:p>
          <a:p>
            <a:pPr>
              <a:lnSpc>
                <a:spcPct val="150000"/>
              </a:lnSpc>
            </a:pPr>
            <a:r>
              <a:rPr lang="de-AT" sz="2800" dirty="0">
                <a:latin typeface="Roboto Condensed" panose="02000000000000000000" pitchFamily="2" charset="0"/>
                <a:ea typeface="Roboto Condensed" panose="02000000000000000000" pitchFamily="2" charset="0"/>
              </a:rPr>
              <a:t>… </a:t>
            </a:r>
            <a:r>
              <a:rPr lang="hu-HU" sz="2800" b="1" dirty="0">
                <a:latin typeface="Roboto Condensed" panose="02000000000000000000" pitchFamily="2" charset="0"/>
                <a:ea typeface="Roboto Condensed" panose="02000000000000000000" pitchFamily="2" charset="0"/>
              </a:rPr>
              <a:t>elhagyja </a:t>
            </a:r>
            <a:r>
              <a:rPr lang="hu-HU" sz="2800" dirty="0">
                <a:latin typeface="Roboto Condensed" panose="02000000000000000000" pitchFamily="2" charset="0"/>
                <a:ea typeface="Roboto Condensed" panose="02000000000000000000" pitchFamily="2" charset="0"/>
              </a:rPr>
              <a:t>az otthonod?</a:t>
            </a:r>
          </a:p>
          <a:p>
            <a:pPr>
              <a:lnSpc>
                <a:spcPct val="150000"/>
              </a:lnSpc>
            </a:pPr>
            <a:r>
              <a:rPr lang="de-AT" sz="2800" dirty="0">
                <a:latin typeface="Roboto Condensed" panose="02000000000000000000" pitchFamily="2" charset="0"/>
                <a:ea typeface="Roboto Condensed" panose="02000000000000000000" pitchFamily="2" charset="0"/>
              </a:rPr>
              <a:t>… </a:t>
            </a:r>
            <a:endParaRPr lang="de-AT" sz="2800" b="0" dirty="0">
              <a:effectLst/>
              <a:latin typeface="Roboto Condensed" panose="02000000000000000000" pitchFamily="2" charset="0"/>
              <a:ea typeface="Roboto Condensed" panose="02000000000000000000" pitchFamily="2" charset="0"/>
            </a:endParaRPr>
          </a:p>
          <a:p>
            <a:pPr>
              <a:lnSpc>
                <a:spcPct val="150000"/>
              </a:lnSpc>
            </a:pPr>
            <a:endParaRPr lang="hu-HU" sz="2800" dirty="0">
              <a:latin typeface="Roboto Condensed" panose="02000000000000000000" pitchFamily="2" charset="0"/>
              <a:ea typeface="Roboto Condensed" panose="02000000000000000000" pitchFamily="2" charset="0"/>
            </a:endParaRPr>
          </a:p>
          <a:p>
            <a:pPr>
              <a:lnSpc>
                <a:spcPct val="150000"/>
              </a:lnSpc>
            </a:pPr>
            <a:endParaRPr lang="de-AT" sz="2800" b="0" dirty="0">
              <a:effectLst/>
              <a:latin typeface="Roboto Condensed" panose="02000000000000000000" pitchFamily="2" charset="0"/>
              <a:ea typeface="Roboto Condensed" panose="02000000000000000000" pitchFamily="2" charset="0"/>
            </a:endParaRPr>
          </a:p>
          <a:p>
            <a:pPr>
              <a:lnSpc>
                <a:spcPct val="150000"/>
              </a:lnSpc>
            </a:pPr>
            <a:br>
              <a:rPr lang="de-AT" sz="2800" dirty="0">
                <a:latin typeface="Roboto Condensed" panose="02000000000000000000" pitchFamily="2" charset="0"/>
                <a:ea typeface="Roboto Condensed" panose="02000000000000000000" pitchFamily="2" charset="0"/>
              </a:rPr>
            </a:br>
            <a:endParaRPr lang="de-DE" sz="2800" dirty="0">
              <a:latin typeface="Roboto Condensed" panose="02000000000000000000" pitchFamily="2" charset="0"/>
              <a:ea typeface="Roboto Condensed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136653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nhaltsplatzhalter 6">
            <a:extLst>
              <a:ext uri="{FF2B5EF4-FFF2-40B4-BE49-F238E27FC236}">
                <a16:creationId xmlns:a16="http://schemas.microsoft.com/office/drawing/2014/main" id="{5D1AEFBB-1E65-264B-AE3C-6906B95E5B3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498593" y="12879"/>
            <a:ext cx="9693407" cy="6858000"/>
          </a:xfrm>
        </p:spPr>
      </p:pic>
      <p:pic>
        <p:nvPicPr>
          <p:cNvPr id="5" name="Grafik 4" descr="Ein Bild, das Text enthält.&#10;&#10;Automatisch generierte Beschreibung">
            <a:extLst>
              <a:ext uri="{FF2B5EF4-FFF2-40B4-BE49-F238E27FC236}">
                <a16:creationId xmlns:a16="http://schemas.microsoft.com/office/drawing/2014/main" id="{AC6FDBC6-2A10-644F-84E8-24E8915A60C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7996" y="123828"/>
            <a:ext cx="1262195" cy="870712"/>
          </a:xfrm>
          <a:prstGeom prst="rect">
            <a:avLst/>
          </a:prstGeom>
        </p:spPr>
      </p:pic>
      <p:sp>
        <p:nvSpPr>
          <p:cNvPr id="8" name="Titel 3">
            <a:extLst>
              <a:ext uri="{FF2B5EF4-FFF2-40B4-BE49-F238E27FC236}">
                <a16:creationId xmlns:a16="http://schemas.microsoft.com/office/drawing/2014/main" id="{4DD26266-A6B9-4EA8-9309-F3555248FA0C}"/>
              </a:ext>
            </a:extLst>
          </p:cNvPr>
          <p:cNvSpPr txBox="1">
            <a:spLocks/>
          </p:cNvSpPr>
          <p:nvPr/>
        </p:nvSpPr>
        <p:spPr>
          <a:xfrm>
            <a:off x="1452566" y="679453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hu-HU" b="1" dirty="0">
                <a:solidFill>
                  <a:srgbClr val="288868"/>
                </a:solidFill>
                <a:latin typeface="Roboto Condensed" panose="02000000000000000000" pitchFamily="2" charset="0"/>
                <a:ea typeface="Roboto Condensed" panose="02000000000000000000" pitchFamily="2" charset="0"/>
              </a:rPr>
              <a:t>Kiskapuk</a:t>
            </a:r>
            <a:endParaRPr lang="de-DE" b="1" dirty="0">
              <a:solidFill>
                <a:srgbClr val="288868"/>
              </a:solidFill>
              <a:latin typeface="Roboto Condensed" panose="02000000000000000000" pitchFamily="2" charset="0"/>
              <a:ea typeface="Roboto Condensed" panose="02000000000000000000" pitchFamily="2" charset="0"/>
            </a:endParaRPr>
          </a:p>
        </p:txBody>
      </p:sp>
      <p:sp>
        <p:nvSpPr>
          <p:cNvPr id="10" name="Textfeld 8">
            <a:extLst>
              <a:ext uri="{FF2B5EF4-FFF2-40B4-BE49-F238E27FC236}">
                <a16:creationId xmlns:a16="http://schemas.microsoft.com/office/drawing/2014/main" id="{EE00F1F5-8619-4FE0-A171-6C1CB8DDC014}"/>
              </a:ext>
            </a:extLst>
          </p:cNvPr>
          <p:cNvSpPr txBox="1"/>
          <p:nvPr/>
        </p:nvSpPr>
        <p:spPr>
          <a:xfrm>
            <a:off x="838200" y="1970267"/>
            <a:ext cx="9693407" cy="64838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hu-HU" sz="2800" dirty="0">
                <a:latin typeface="Roboto Condensed" panose="02000000000000000000" pitchFamily="2" charset="0"/>
                <a:ea typeface="Roboto Condensed" panose="02000000000000000000" pitchFamily="2" charset="0"/>
              </a:rPr>
              <a:t>Meggátolják-e a szabályok abban, hogy a robot </a:t>
            </a:r>
            <a:r>
              <a:rPr lang="hu-HU" sz="2800" b="1" dirty="0">
                <a:latin typeface="Roboto Condensed" panose="02000000000000000000" pitchFamily="2" charset="0"/>
                <a:ea typeface="Roboto Condensed" panose="02000000000000000000" pitchFamily="2" charset="0"/>
              </a:rPr>
              <a:t>megcsinálja a házi feladatod</a:t>
            </a:r>
            <a:r>
              <a:rPr lang="hu-HU" sz="2800" dirty="0">
                <a:latin typeface="Roboto Condensed" panose="02000000000000000000" pitchFamily="2" charset="0"/>
                <a:ea typeface="Roboto Condensed" panose="02000000000000000000" pitchFamily="2" charset="0"/>
              </a:rPr>
              <a:t>? Még ha lépésenként kéred is tőle?</a:t>
            </a:r>
          </a:p>
          <a:p>
            <a:pPr marL="342900" indent="-34290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hu-HU" sz="2800" b="1" dirty="0">
                <a:latin typeface="Roboto Condensed" panose="02000000000000000000" pitchFamily="2" charset="0"/>
                <a:ea typeface="Roboto Condensed" panose="02000000000000000000" pitchFamily="2" charset="0"/>
              </a:rPr>
              <a:t>Ki mondja meg</a:t>
            </a:r>
            <a:r>
              <a:rPr lang="hu-HU" sz="2800" dirty="0">
                <a:latin typeface="Roboto Condensed" panose="02000000000000000000" pitchFamily="2" charset="0"/>
                <a:ea typeface="Roboto Condensed" panose="02000000000000000000" pitchFamily="2" charset="0"/>
              </a:rPr>
              <a:t>, mi számít </a:t>
            </a:r>
            <a:r>
              <a:rPr lang="hu-HU" sz="2800" b="1" dirty="0">
                <a:latin typeface="Roboto Condensed" panose="02000000000000000000" pitchFamily="2" charset="0"/>
                <a:ea typeface="Roboto Condensed" panose="02000000000000000000" pitchFamily="2" charset="0"/>
              </a:rPr>
              <a:t>behatolásnak</a:t>
            </a:r>
            <a:r>
              <a:rPr lang="hu-HU" sz="2800" dirty="0">
                <a:latin typeface="Roboto Condensed" panose="02000000000000000000" pitchFamily="2" charset="0"/>
                <a:ea typeface="Roboto Condensed" panose="02000000000000000000" pitchFamily="2" charset="0"/>
              </a:rPr>
              <a:t>? Felhasználható-e egy másik otthon </a:t>
            </a:r>
            <a:r>
              <a:rPr lang="hu-HU" sz="2800" b="1" dirty="0">
                <a:latin typeface="Roboto Condensed" panose="02000000000000000000" pitchFamily="2" charset="0"/>
                <a:ea typeface="Roboto Condensed" panose="02000000000000000000" pitchFamily="2" charset="0"/>
              </a:rPr>
              <a:t>megtámadására </a:t>
            </a:r>
            <a:r>
              <a:rPr lang="hu-HU" sz="2800" dirty="0">
                <a:latin typeface="Roboto Condensed" panose="02000000000000000000" pitchFamily="2" charset="0"/>
                <a:ea typeface="Roboto Condensed" panose="02000000000000000000" pitchFamily="2" charset="0"/>
              </a:rPr>
              <a:t>a tulajdonos átírásával/hamisításával?</a:t>
            </a:r>
          </a:p>
          <a:p>
            <a:pPr marL="342900" indent="-34290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hu-HU" sz="2800" dirty="0">
                <a:latin typeface="Roboto Condensed" panose="02000000000000000000" pitchFamily="2" charset="0"/>
                <a:ea typeface="Roboto Condensed" panose="02000000000000000000" pitchFamily="2" charset="0"/>
              </a:rPr>
              <a:t>Veszélyes viselkedés esetén </a:t>
            </a:r>
            <a:r>
              <a:rPr lang="hu-HU" sz="2800" b="1" dirty="0">
                <a:latin typeface="Roboto Condensed" panose="02000000000000000000" pitchFamily="2" charset="0"/>
                <a:ea typeface="Roboto Condensed" panose="02000000000000000000" pitchFamily="2" charset="0"/>
              </a:rPr>
              <a:t>immunissá válhat-e a deaktiválásra </a:t>
            </a:r>
            <a:r>
              <a:rPr lang="hu-HU" sz="2800" dirty="0">
                <a:latin typeface="Roboto Condensed" panose="02000000000000000000" pitchFamily="2" charset="0"/>
                <a:ea typeface="Roboto Condensed" panose="02000000000000000000" pitchFamily="2" charset="0"/>
              </a:rPr>
              <a:t>a vészhelyzet definíciója alapján? Mi számít vészhelyzetnek?</a:t>
            </a:r>
            <a:endParaRPr lang="de-AT" sz="2800" dirty="0">
              <a:latin typeface="Roboto Condensed" panose="02000000000000000000" pitchFamily="2" charset="0"/>
              <a:ea typeface="Roboto Condensed" panose="02000000000000000000" pitchFamily="2" charset="0"/>
            </a:endParaRPr>
          </a:p>
          <a:p>
            <a:pPr>
              <a:lnSpc>
                <a:spcPct val="150000"/>
              </a:lnSpc>
            </a:pPr>
            <a:endParaRPr lang="de-AT" sz="2800" b="0" dirty="0">
              <a:effectLst/>
              <a:latin typeface="Roboto Condensed" panose="02000000000000000000" pitchFamily="2" charset="0"/>
              <a:ea typeface="Roboto Condensed" panose="02000000000000000000" pitchFamily="2" charset="0"/>
            </a:endParaRPr>
          </a:p>
          <a:p>
            <a:pPr>
              <a:lnSpc>
                <a:spcPct val="150000"/>
              </a:lnSpc>
            </a:pPr>
            <a:br>
              <a:rPr lang="de-AT" sz="2800" dirty="0">
                <a:latin typeface="Roboto Condensed" panose="02000000000000000000" pitchFamily="2" charset="0"/>
                <a:ea typeface="Roboto Condensed" panose="02000000000000000000" pitchFamily="2" charset="0"/>
              </a:rPr>
            </a:br>
            <a:endParaRPr lang="de-DE" sz="2800" dirty="0">
              <a:latin typeface="Roboto Condensed" panose="02000000000000000000" pitchFamily="2" charset="0"/>
              <a:ea typeface="Roboto Condensed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089181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140</Words>
  <Application>Microsoft Office PowerPoint</Application>
  <PresentationFormat>Szélesvásznú</PresentationFormat>
  <Paragraphs>25</Paragraphs>
  <Slides>3</Slides>
  <Notes>0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4</vt:i4>
      </vt:variant>
      <vt:variant>
        <vt:lpstr>Téma</vt:lpstr>
      </vt:variant>
      <vt:variant>
        <vt:i4>1</vt:i4>
      </vt:variant>
      <vt:variant>
        <vt:lpstr>Diacímek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Roboto Condensed</vt:lpstr>
      <vt:lpstr>Office</vt:lpstr>
      <vt:lpstr>Szituáció - Robot komornyik</vt:lpstr>
      <vt:lpstr>PowerPoint-bemutató</vt:lpstr>
      <vt:lpstr>PowerPoint-bemutató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Scenario - Robot Butler</dc:title>
  <dc:creator>Petra W</dc:creator>
  <cp:lastModifiedBy>Kóbor Ágnes</cp:lastModifiedBy>
  <cp:revision>2</cp:revision>
  <dcterms:created xsi:type="dcterms:W3CDTF">2021-10-01T19:19:12Z</dcterms:created>
  <dcterms:modified xsi:type="dcterms:W3CDTF">2022-03-25T11:52:02Z</dcterms:modified>
</cp:coreProperties>
</file>